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adea Italics" panose="020B0604020202020204" charset="0"/>
      <p:regular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Elika Gorica" panose="020B0604020202020204" charset="0"/>
      <p:regular r:id="rId19"/>
    </p:embeddedFont>
    <p:embeddedFont>
      <p:font typeface="Hammersmith One" panose="02010703030501060504" pitchFamily="2" charset="0"/>
      <p:regular r:id="rId20"/>
    </p:embeddedFont>
    <p:embeddedFont>
      <p:font typeface="Muli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53367"/>
            <a:ext cx="18288000" cy="8982075"/>
            <a:chOff x="0" y="0"/>
            <a:chExt cx="24384000" cy="11976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976100"/>
            </a:xfrm>
            <a:custGeom>
              <a:avLst/>
              <a:gdLst/>
              <a:ahLst/>
              <a:cxnLst/>
              <a:rect l="l" t="t" r="r" b="b"/>
              <a:pathLst>
                <a:path w="24384000" h="11976100">
                  <a:moveTo>
                    <a:pt x="0" y="0"/>
                  </a:moveTo>
                  <a:lnTo>
                    <a:pt x="0" y="11976100"/>
                  </a:lnTo>
                  <a:lnTo>
                    <a:pt x="24384000" y="11976100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414B3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952902" y="0"/>
            <a:ext cx="7335098" cy="10286324"/>
            <a:chOff x="0" y="0"/>
            <a:chExt cx="9780131" cy="137150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80143" cy="13715112"/>
            </a:xfrm>
            <a:custGeom>
              <a:avLst/>
              <a:gdLst/>
              <a:ahLst/>
              <a:cxnLst/>
              <a:rect l="l" t="t" r="r" b="b"/>
              <a:pathLst>
                <a:path w="9780143" h="13715112">
                  <a:moveTo>
                    <a:pt x="0" y="0"/>
                  </a:moveTo>
                  <a:lnTo>
                    <a:pt x="9780143" y="0"/>
                  </a:lnTo>
                  <a:lnTo>
                    <a:pt x="9780143" y="13715112"/>
                  </a:lnTo>
                  <a:lnTo>
                    <a:pt x="0" y="13715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117" r="-2011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-3" y="12"/>
            <a:ext cx="18287997" cy="10287004"/>
          </a:xfrm>
          <a:custGeom>
            <a:avLst/>
            <a:gdLst/>
            <a:ahLst/>
            <a:cxnLst/>
            <a:rect l="l" t="t" r="r" b="b"/>
            <a:pathLst>
              <a:path w="18287997" h="10287004">
                <a:moveTo>
                  <a:pt x="0" y="0"/>
                </a:moveTo>
                <a:lnTo>
                  <a:pt x="18287997" y="0"/>
                </a:lnTo>
                <a:lnTo>
                  <a:pt x="18287997" y="10287005"/>
                </a:lnTo>
                <a:lnTo>
                  <a:pt x="0" y="10287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687812"/>
            <a:ext cx="10168907" cy="419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6"/>
              </a:lnSpc>
            </a:pPr>
            <a:r>
              <a:rPr lang="en-US" sz="9933" spc="1390">
                <a:solidFill>
                  <a:srgbClr val="F9FEFE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HR </a:t>
            </a:r>
          </a:p>
          <a:p>
            <a:pPr algn="l">
              <a:lnSpc>
                <a:spcPts val="10926"/>
              </a:lnSpc>
            </a:pPr>
            <a:r>
              <a:rPr lang="en-US" sz="9933" spc="1390">
                <a:solidFill>
                  <a:srgbClr val="F9FEFE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ATTRITION DASHBOARD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134330"/>
            <a:ext cx="8898017" cy="121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3"/>
              </a:lnSpc>
            </a:pPr>
            <a:r>
              <a:rPr lang="en-US" sz="3300" i="1" spc="138">
                <a:solidFill>
                  <a:srgbClr val="FFEBEB"/>
                </a:solidFill>
                <a:latin typeface="Caladea Italics"/>
                <a:ea typeface="Caladea Italics"/>
                <a:cs typeface="Caladea Italics"/>
                <a:sym typeface="Caladea Italics"/>
              </a:rPr>
              <a:t>Tracking TurnoverTrends&amp;At-RiskGroupsfor Strategic Action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6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bular Dashboard ">
            <a:hlinkClick r:id="" action="ppaction://media"/>
            <a:extLst>
              <a:ext uri="{FF2B5EF4-FFF2-40B4-BE49-F238E27FC236}">
                <a16:creationId xmlns:a16="http://schemas.microsoft.com/office/drawing/2014/main" id="{2547DDEA-88C6-76E0-08E6-5B9CC72D4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</a:blip>
              <a:stretch>
                <a:fillRect t="-10763" b="-10763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202750" y="4438450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0"/>
                </a:moveTo>
                <a:lnTo>
                  <a:pt x="142875" y="0"/>
                </a:lnTo>
                <a:lnTo>
                  <a:pt x="142875" y="142875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290353" y="3135116"/>
            <a:ext cx="18097728" cy="529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1840" lvl="2" indent="-1097280" algn="l">
              <a:lnSpc>
                <a:spcPts val="20160"/>
              </a:lnSpc>
              <a:buFont typeface="Arial"/>
              <a:buChar char="⚬"/>
            </a:pPr>
            <a:r>
              <a:rPr lang="en-US" sz="14400">
                <a:solidFill>
                  <a:srgbClr val="FFFFFF"/>
                </a:solidFill>
                <a:latin typeface="Elika Gorica"/>
                <a:ea typeface="Elika Gorica"/>
                <a:cs typeface="Elika Gorica"/>
                <a:sym typeface="Elika Gorica"/>
              </a:rPr>
              <a:t>POWER BI Dashboard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6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22580" y="367581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22580" y="460926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22580" y="554271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22580" y="647616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22580" y="6942887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622580" y="7876337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622580" y="8809787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0"/>
            <a:ext cx="6346317" cy="10287000"/>
            <a:chOff x="0" y="0"/>
            <a:chExt cx="8461756" cy="13716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61756" cy="13716000"/>
            </a:xfrm>
            <a:custGeom>
              <a:avLst/>
              <a:gdLst/>
              <a:ahLst/>
              <a:cxnLst/>
              <a:rect l="l" t="t" r="r" b="b"/>
              <a:pathLst>
                <a:path w="8461756" h="13716000">
                  <a:moveTo>
                    <a:pt x="0" y="0"/>
                  </a:moveTo>
                  <a:lnTo>
                    <a:pt x="0" y="13716000"/>
                  </a:lnTo>
                  <a:lnTo>
                    <a:pt x="4671441" y="13716000"/>
                  </a:lnTo>
                  <a:lnTo>
                    <a:pt x="8461756" y="7151497"/>
                  </a:lnTo>
                  <a:lnTo>
                    <a:pt x="4332605" y="0"/>
                  </a:lnTo>
                  <a:close/>
                </a:path>
              </a:pathLst>
            </a:custGeom>
            <a:blipFill>
              <a:blip r:embed="rId7"/>
              <a:stretch>
                <a:fillRect l="-80021" r="-80021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6921579" y="3391824"/>
            <a:ext cx="10659904" cy="51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6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Implement career growth programs, mentorship, and promotion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21579" y="3858549"/>
            <a:ext cx="1682629" cy="51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6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pathways.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21579" y="4325274"/>
            <a:ext cx="10606049" cy="51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663" spc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Introduce flexible work options, fair workload, and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21579" y="4791999"/>
            <a:ext cx="1420959" cy="51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6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rewards.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21579" y="5258724"/>
            <a:ext cx="9165203" cy="51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663" spc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Adopt hybrid work models, flexible hours, and wellness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21579" y="5725449"/>
            <a:ext cx="1713347" cy="51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6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initiatives.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21579" y="6192174"/>
            <a:ext cx="10874416" cy="51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663" spc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Conduct regular salary reviews and provide competitive benefits.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21579" y="6658899"/>
            <a:ext cx="9824809" cy="51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6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Launch employee surveys, recognition schemes, and team-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21579" y="7125624"/>
            <a:ext cx="1440866" cy="51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663" spc="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building.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21579" y="7592349"/>
            <a:ext cx="9735064" cy="51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6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Offer retention bonuses, training sponsorships, and career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21579" y="8059074"/>
            <a:ext cx="1535887" cy="51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663" spc="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planning.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21579" y="8525799"/>
            <a:ext cx="10247805" cy="51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6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Track attrition monthly with dashboards and adjust strategies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21579" y="8992524"/>
            <a:ext cx="1952073" cy="51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6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proactively.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41579" y="402146"/>
            <a:ext cx="6896738" cy="2775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4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Actionable Insights</a:t>
            </a:r>
          </a:p>
        </p:txBody>
      </p:sp>
      <p:sp>
        <p:nvSpPr>
          <p:cNvPr id="25" name="TextBox 25"/>
          <p:cNvSpPr txBox="1"/>
          <p:nvPr/>
        </p:nvSpPr>
        <p:spPr>
          <a:xfrm flipV="1">
            <a:off x="24079199" y="8633476"/>
            <a:ext cx="794509" cy="25160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949"/>
              </a:lnSpc>
            </a:pPr>
            <a:r>
              <a:rPr lang="en-US" sz="99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Actionable Insights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6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49064" y="3319186"/>
            <a:ext cx="9313850" cy="2966571"/>
          </a:xfrm>
          <a:custGeom>
            <a:avLst/>
            <a:gdLst/>
            <a:ahLst/>
            <a:cxnLst/>
            <a:rect l="l" t="t" r="r" b="b"/>
            <a:pathLst>
              <a:path w="9313850" h="2966571">
                <a:moveTo>
                  <a:pt x="0" y="0"/>
                </a:moveTo>
                <a:lnTo>
                  <a:pt x="9313850" y="0"/>
                </a:lnTo>
                <a:lnTo>
                  <a:pt x="9313850" y="2966571"/>
                </a:lnTo>
                <a:lnTo>
                  <a:pt x="0" y="2966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9" b="-79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54649" y="875957"/>
            <a:ext cx="2561206" cy="2468747"/>
            <a:chOff x="0" y="0"/>
            <a:chExt cx="3414941" cy="32916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14903" cy="3291713"/>
            </a:xfrm>
            <a:custGeom>
              <a:avLst/>
              <a:gdLst/>
              <a:ahLst/>
              <a:cxnLst/>
              <a:rect l="l" t="t" r="r" b="b"/>
              <a:pathLst>
                <a:path w="3414903" h="3291713">
                  <a:moveTo>
                    <a:pt x="0" y="0"/>
                  </a:moveTo>
                  <a:lnTo>
                    <a:pt x="0" y="3291713"/>
                  </a:lnTo>
                  <a:lnTo>
                    <a:pt x="3414903" y="3291713"/>
                  </a:lnTo>
                  <a:lnTo>
                    <a:pt x="3414903" y="0"/>
                  </a:lnTo>
                  <a:close/>
                </a:path>
              </a:pathLst>
            </a:custGeom>
            <a:solidFill>
              <a:srgbClr val="F9FEF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554649" y="3958704"/>
            <a:ext cx="2561206" cy="2468747"/>
            <a:chOff x="0" y="0"/>
            <a:chExt cx="3414941" cy="32916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14903" cy="3291713"/>
            </a:xfrm>
            <a:custGeom>
              <a:avLst/>
              <a:gdLst/>
              <a:ahLst/>
              <a:cxnLst/>
              <a:rect l="l" t="t" r="r" b="b"/>
              <a:pathLst>
                <a:path w="3414903" h="3291713">
                  <a:moveTo>
                    <a:pt x="0" y="0"/>
                  </a:moveTo>
                  <a:lnTo>
                    <a:pt x="0" y="3291713"/>
                  </a:lnTo>
                  <a:lnTo>
                    <a:pt x="3414903" y="3291713"/>
                  </a:lnTo>
                  <a:lnTo>
                    <a:pt x="3414903" y="0"/>
                  </a:lnTo>
                  <a:close/>
                </a:path>
              </a:pathLst>
            </a:custGeom>
            <a:solidFill>
              <a:srgbClr val="F9FEF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554649" y="6942334"/>
            <a:ext cx="2561206" cy="2468747"/>
            <a:chOff x="0" y="0"/>
            <a:chExt cx="3414941" cy="32916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14903" cy="3291713"/>
            </a:xfrm>
            <a:custGeom>
              <a:avLst/>
              <a:gdLst/>
              <a:ahLst/>
              <a:cxnLst/>
              <a:rect l="l" t="t" r="r" b="b"/>
              <a:pathLst>
                <a:path w="3414903" h="3291713">
                  <a:moveTo>
                    <a:pt x="0" y="0"/>
                  </a:moveTo>
                  <a:lnTo>
                    <a:pt x="0" y="3291713"/>
                  </a:lnTo>
                  <a:lnTo>
                    <a:pt x="3414903" y="3291713"/>
                  </a:lnTo>
                  <a:lnTo>
                    <a:pt x="3414903" y="0"/>
                  </a:lnTo>
                  <a:close/>
                </a:path>
              </a:pathLst>
            </a:custGeom>
            <a:solidFill>
              <a:srgbClr val="F9FEFE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713116" y="1028700"/>
            <a:ext cx="2244319" cy="2163223"/>
            <a:chOff x="0" y="0"/>
            <a:chExt cx="2992425" cy="28842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92374" cy="2884297"/>
            </a:xfrm>
            <a:custGeom>
              <a:avLst/>
              <a:gdLst/>
              <a:ahLst/>
              <a:cxnLst/>
              <a:rect l="l" t="t" r="r" b="b"/>
              <a:pathLst>
                <a:path w="2992374" h="2884297">
                  <a:moveTo>
                    <a:pt x="0" y="0"/>
                  </a:moveTo>
                  <a:lnTo>
                    <a:pt x="2992374" y="0"/>
                  </a:lnTo>
                  <a:lnTo>
                    <a:pt x="2992374" y="2884297"/>
                  </a:lnTo>
                  <a:lnTo>
                    <a:pt x="0" y="2884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874" r="-1" b="-187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713116" y="4111447"/>
            <a:ext cx="2244319" cy="2163223"/>
            <a:chOff x="0" y="0"/>
            <a:chExt cx="2992425" cy="28842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92374" cy="2884297"/>
            </a:xfrm>
            <a:custGeom>
              <a:avLst/>
              <a:gdLst/>
              <a:ahLst/>
              <a:cxnLst/>
              <a:rect l="l" t="t" r="r" b="b"/>
              <a:pathLst>
                <a:path w="2992374" h="2884297">
                  <a:moveTo>
                    <a:pt x="0" y="0"/>
                  </a:moveTo>
                  <a:lnTo>
                    <a:pt x="2992374" y="0"/>
                  </a:lnTo>
                  <a:lnTo>
                    <a:pt x="2992374" y="2884297"/>
                  </a:lnTo>
                  <a:lnTo>
                    <a:pt x="0" y="2884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874" r="-1" b="-1874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7713116" y="7095077"/>
            <a:ext cx="2244319" cy="2163223"/>
            <a:chOff x="0" y="0"/>
            <a:chExt cx="2992425" cy="288429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92374" cy="2884297"/>
            </a:xfrm>
            <a:custGeom>
              <a:avLst/>
              <a:gdLst/>
              <a:ahLst/>
              <a:cxnLst/>
              <a:rect l="l" t="t" r="r" b="b"/>
              <a:pathLst>
                <a:path w="2992374" h="2884297">
                  <a:moveTo>
                    <a:pt x="0" y="0"/>
                  </a:moveTo>
                  <a:lnTo>
                    <a:pt x="2992374" y="0"/>
                  </a:lnTo>
                  <a:lnTo>
                    <a:pt x="2992374" y="2884297"/>
                  </a:lnTo>
                  <a:lnTo>
                    <a:pt x="0" y="2884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874" r="-1" b="-1874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231897" y="4141403"/>
            <a:ext cx="5068662" cy="2243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23"/>
              </a:lnSpc>
            </a:pPr>
            <a:r>
              <a:rPr lang="en-US" sz="8499" b="1">
                <a:solidFill>
                  <a:srgbClr val="F9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97359" y="916391"/>
            <a:ext cx="7109641" cy="1717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2490" dirty="0">
                <a:solidFill>
                  <a:srgbClr val="F9FEFE"/>
                </a:solidFill>
                <a:latin typeface="Canva Sans"/>
                <a:ea typeface="Canva Sans"/>
                <a:cs typeface="Canva Sans"/>
                <a:sym typeface="Canva Sans"/>
              </a:rPr>
              <a:t>Developed an HR Attrition Dashboard by integrating Excel &amp; SQL (data extraction), Python (data cleaning &amp; preprocessing), Tableau and Power Bi (data visualization).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97359" y="4218213"/>
            <a:ext cx="7109641" cy="1281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490" dirty="0">
                <a:solidFill>
                  <a:srgbClr val="F9FEFE"/>
                </a:solidFill>
                <a:latin typeface="Canva Sans"/>
                <a:ea typeface="Canva Sans"/>
                <a:cs typeface="Canva Sans"/>
                <a:sym typeface="Canva Sans"/>
              </a:rPr>
              <a:t>Analyzed attrition patterns across departments, roles, age groups, and salary levels, uncovering key trends and risk factors.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97359" y="7420918"/>
            <a:ext cx="7109641" cy="1322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2490" dirty="0">
                <a:solidFill>
                  <a:srgbClr val="F9FEFE"/>
                </a:solidFill>
                <a:latin typeface="Canva Sans"/>
                <a:ea typeface="Canva Sans"/>
                <a:cs typeface="Canva Sans"/>
                <a:sym typeface="Canva Sans"/>
              </a:rPr>
              <a:t>Delivered data-driven insights that enabled HR to design effective employee retention strategies.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21819">
            <a:off x="-731955" y="-542584"/>
            <a:ext cx="9423082" cy="11372087"/>
            <a:chOff x="0" y="0"/>
            <a:chExt cx="12564110" cy="151627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64110" cy="15162783"/>
            </a:xfrm>
            <a:custGeom>
              <a:avLst/>
              <a:gdLst/>
              <a:ahLst/>
              <a:cxnLst/>
              <a:rect l="l" t="t" r="r" b="b"/>
              <a:pathLst>
                <a:path w="12564110" h="15162783">
                  <a:moveTo>
                    <a:pt x="2073910" y="0"/>
                  </a:moveTo>
                  <a:lnTo>
                    <a:pt x="0" y="13558265"/>
                  </a:lnTo>
                  <a:lnTo>
                    <a:pt x="10490200" y="15162783"/>
                  </a:lnTo>
                  <a:lnTo>
                    <a:pt x="12564110" y="1604518"/>
                  </a:lnTo>
                  <a:close/>
                </a:path>
              </a:pathLst>
            </a:custGeom>
            <a:blipFill>
              <a:blip r:embed="rId2"/>
              <a:stretch>
                <a:fillRect t="-10607" b="-1060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9143997" y="3766724"/>
            <a:ext cx="8384413" cy="104774"/>
          </a:xfrm>
          <a:custGeom>
            <a:avLst/>
            <a:gdLst/>
            <a:ahLst/>
            <a:cxnLst/>
            <a:rect l="l" t="t" r="r" b="b"/>
            <a:pathLst>
              <a:path w="8384413" h="104774">
                <a:moveTo>
                  <a:pt x="0" y="0"/>
                </a:moveTo>
                <a:lnTo>
                  <a:pt x="8384413" y="0"/>
                </a:lnTo>
                <a:lnTo>
                  <a:pt x="8384413" y="104774"/>
                </a:lnTo>
                <a:lnTo>
                  <a:pt x="0" y="104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390116" y="4597546"/>
            <a:ext cx="2289559" cy="38100"/>
            <a:chOff x="0" y="0"/>
            <a:chExt cx="3052745" cy="50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52699" cy="50800"/>
            </a:xfrm>
            <a:custGeom>
              <a:avLst/>
              <a:gdLst/>
              <a:ahLst/>
              <a:cxnLst/>
              <a:rect l="l" t="t" r="r" b="b"/>
              <a:pathLst>
                <a:path w="3052699" h="50800">
                  <a:moveTo>
                    <a:pt x="0" y="0"/>
                  </a:moveTo>
                  <a:lnTo>
                    <a:pt x="3052699" y="0"/>
                  </a:lnTo>
                  <a:lnTo>
                    <a:pt x="305269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DDDE2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265253" y="879119"/>
            <a:ext cx="7762961" cy="261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50" spc="1197" dirty="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DATA &amp;</a:t>
            </a:r>
          </a:p>
          <a:p>
            <a:pPr algn="l">
              <a:lnSpc>
                <a:spcPts val="10200"/>
              </a:lnSpc>
            </a:pPr>
            <a:r>
              <a:rPr lang="en-US" sz="8550" spc="1197" dirty="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TOOLSUSED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65253" y="4149846"/>
            <a:ext cx="7318019" cy="4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CDDDE2"/>
                </a:solidFill>
                <a:latin typeface="Canva Sans"/>
                <a:ea typeface="Canva Sans"/>
                <a:cs typeface="Canva Sans"/>
                <a:sym typeface="Canva Sans"/>
              </a:rPr>
              <a:t>•Data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>
                <a:solidFill>
                  <a:srgbClr val="CDDDE2"/>
                </a:solidFill>
                <a:latin typeface="Canva Sans"/>
                <a:ea typeface="Canva Sans"/>
                <a:cs typeface="Canva Sans"/>
                <a:sym typeface="Canva Sans"/>
              </a:rPr>
              <a:t>Sources: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>
                <a:solidFill>
                  <a:srgbClr val="CDDDE2"/>
                </a:solidFill>
                <a:latin typeface="Canva Sans"/>
                <a:ea typeface="Canva Sans"/>
                <a:cs typeface="Canva Sans"/>
                <a:sym typeface="Canva Sans"/>
              </a:rPr>
              <a:t>IBM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>
                <a:solidFill>
                  <a:srgbClr val="CDDDE2"/>
                </a:solidFill>
                <a:latin typeface="Canva Sans"/>
                <a:ea typeface="Canva Sans"/>
                <a:cs typeface="Canva Sans"/>
                <a:sym typeface="Canva Sans"/>
              </a:rPr>
              <a:t>Employee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65253" y="5114884"/>
            <a:ext cx="7318019" cy="444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dirty="0">
                <a:solidFill>
                  <a:srgbClr val="CDDDE2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3000" u="sng" dirty="0">
                <a:solidFill>
                  <a:srgbClr val="CDDDE2"/>
                </a:solidFill>
                <a:latin typeface="Canva Sans"/>
                <a:ea typeface="Canva Sans"/>
                <a:cs typeface="Canva Sans"/>
                <a:sym typeface="Canva Sans"/>
              </a:rPr>
              <a:t>Records: </a:t>
            </a:r>
            <a:r>
              <a:rPr lang="en-US" sz="3000" dirty="0">
                <a:solidFill>
                  <a:srgbClr val="CDDDE2"/>
                </a:solidFill>
                <a:latin typeface="Canva Sans"/>
                <a:ea typeface="Canva Sans"/>
                <a:cs typeface="Canva Sans"/>
                <a:sym typeface="Canva Sans"/>
              </a:rPr>
              <a:t>(Kaggle) </a:t>
            </a:r>
          </a:p>
          <a:p>
            <a:pPr algn="l">
              <a:lnSpc>
                <a:spcPts val="3900"/>
              </a:lnSpc>
            </a:pPr>
            <a:endParaRPr lang="en-US" sz="3000" dirty="0">
              <a:solidFill>
                <a:srgbClr val="CDDDE2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900"/>
              </a:lnSpc>
            </a:pPr>
            <a:r>
              <a:rPr lang="en-US" sz="3000" dirty="0">
                <a:solidFill>
                  <a:srgbClr val="CDDDE2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3000" u="sng" dirty="0">
                <a:solidFill>
                  <a:srgbClr val="CDDDE2"/>
                </a:solidFill>
                <a:latin typeface="Canva Sans"/>
                <a:ea typeface="Canva Sans"/>
                <a:cs typeface="Canva Sans"/>
                <a:sym typeface="Canva Sans"/>
              </a:rPr>
              <a:t>Python</a:t>
            </a:r>
            <a:r>
              <a:rPr lang="en-US" sz="3000" dirty="0">
                <a:solidFill>
                  <a:srgbClr val="CDDDE2"/>
                </a:solidFill>
                <a:latin typeface="Canva Sans"/>
                <a:ea typeface="Canva Sans"/>
                <a:cs typeface="Canva Sans"/>
                <a:sym typeface="Canva Sans"/>
              </a:rPr>
              <a:t>: Data cleaning and  preprocessing</a:t>
            </a:r>
          </a:p>
          <a:p>
            <a:pPr algn="l">
              <a:lnSpc>
                <a:spcPts val="3900"/>
              </a:lnSpc>
            </a:pPr>
            <a:endParaRPr lang="en-US" sz="3000" dirty="0">
              <a:solidFill>
                <a:srgbClr val="CDDDE2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900"/>
              </a:lnSpc>
            </a:pPr>
            <a:r>
              <a:rPr lang="en-US" sz="3000" dirty="0">
                <a:solidFill>
                  <a:srgbClr val="CDDDE2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3000" u="sng" dirty="0">
                <a:solidFill>
                  <a:srgbClr val="CDDDE2"/>
                </a:solidFill>
                <a:latin typeface="Canva Sans"/>
                <a:ea typeface="Canva Sans"/>
                <a:cs typeface="Canva Sans"/>
                <a:sym typeface="Canva Sans"/>
              </a:rPr>
              <a:t>Excel &amp; SQL</a:t>
            </a:r>
            <a:r>
              <a:rPr lang="en-US" sz="3000" dirty="0">
                <a:solidFill>
                  <a:srgbClr val="CDDDE2"/>
                </a:solidFill>
                <a:latin typeface="Canva Sans"/>
                <a:ea typeface="Canva Sans"/>
                <a:cs typeface="Canva Sans"/>
                <a:sym typeface="Canva Sans"/>
              </a:rPr>
              <a:t>: Data extraction </a:t>
            </a:r>
          </a:p>
          <a:p>
            <a:pPr algn="l">
              <a:lnSpc>
                <a:spcPts val="3900"/>
              </a:lnSpc>
            </a:pPr>
            <a:endParaRPr lang="en-US" sz="3000" dirty="0">
              <a:solidFill>
                <a:srgbClr val="CDDDE2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900"/>
              </a:lnSpc>
            </a:pPr>
            <a:r>
              <a:rPr lang="en-US" sz="3000" dirty="0">
                <a:solidFill>
                  <a:srgbClr val="CDDDE2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3000" u="sng" dirty="0">
                <a:solidFill>
                  <a:srgbClr val="CDDDE2"/>
                </a:solidFill>
                <a:latin typeface="Canva Sans"/>
                <a:ea typeface="Canva Sans"/>
                <a:cs typeface="Canva Sans"/>
                <a:sym typeface="Canva Sans"/>
              </a:rPr>
              <a:t>Tableau &amp; </a:t>
            </a:r>
            <a:r>
              <a:rPr lang="en-US" sz="3000" u="sng" dirty="0" err="1">
                <a:solidFill>
                  <a:srgbClr val="CDDDE2"/>
                </a:solidFill>
                <a:latin typeface="Canva Sans"/>
                <a:ea typeface="Canva Sans"/>
                <a:cs typeface="Canva Sans"/>
                <a:sym typeface="Canva Sans"/>
              </a:rPr>
              <a:t>PowerBi</a:t>
            </a:r>
            <a:r>
              <a:rPr lang="en-US" sz="3000" u="sng" dirty="0">
                <a:solidFill>
                  <a:srgbClr val="CDDDE2"/>
                </a:solidFill>
                <a:latin typeface="Canva Sans"/>
                <a:ea typeface="Canva Sans"/>
                <a:cs typeface="Canva Sans"/>
                <a:sym typeface="Canva Sans"/>
              </a:rPr>
              <a:t> :</a:t>
            </a:r>
            <a:r>
              <a:rPr lang="en-US" sz="3000" dirty="0">
                <a:solidFill>
                  <a:srgbClr val="CDDDE2"/>
                </a:solidFill>
                <a:latin typeface="Canva Sans"/>
                <a:ea typeface="Canva Sans"/>
                <a:cs typeface="Canva Sans"/>
                <a:sym typeface="Canva Sans"/>
              </a:rPr>
              <a:t> Dashboard </a:t>
            </a:r>
            <a:r>
              <a:rPr lang="en-US" sz="3000" dirty="0" err="1">
                <a:solidFill>
                  <a:srgbClr val="CDDDE2"/>
                </a:solidFill>
                <a:latin typeface="Canva Sans"/>
                <a:ea typeface="Canva Sans"/>
                <a:cs typeface="Canva Sans"/>
                <a:sym typeface="Canva Sans"/>
              </a:rPr>
              <a:t>visualisation</a:t>
            </a:r>
            <a:endParaRPr lang="en-US" sz="3000" dirty="0">
              <a:solidFill>
                <a:srgbClr val="CDDDE2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02380" cy="10287000"/>
            <a:chOff x="0" y="0"/>
            <a:chExt cx="2426984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269827" cy="13716000"/>
            </a:xfrm>
            <a:custGeom>
              <a:avLst/>
              <a:gdLst/>
              <a:ahLst/>
              <a:cxnLst/>
              <a:rect l="l" t="t" r="r" b="b"/>
              <a:pathLst>
                <a:path w="24269827" h="13716000">
                  <a:moveTo>
                    <a:pt x="0" y="0"/>
                  </a:moveTo>
                  <a:lnTo>
                    <a:pt x="24269827" y="0"/>
                  </a:lnTo>
                  <a:lnTo>
                    <a:pt x="2426982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</a:blip>
              <a:stretch>
                <a:fillRect t="-38472" b="-3847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240573" y="2404577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0" y="0"/>
                </a:moveTo>
                <a:lnTo>
                  <a:pt x="3086100" y="0"/>
                </a:lnTo>
                <a:lnTo>
                  <a:pt x="3086100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786673" y="2404577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0" y="0"/>
                </a:moveTo>
                <a:lnTo>
                  <a:pt x="3086100" y="0"/>
                </a:lnTo>
                <a:lnTo>
                  <a:pt x="3086100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29973" y="2404577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0" y="0"/>
                </a:moveTo>
                <a:lnTo>
                  <a:pt x="3086100" y="0"/>
                </a:lnTo>
                <a:lnTo>
                  <a:pt x="3086100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293173" y="2404577"/>
            <a:ext cx="3098159" cy="3086100"/>
          </a:xfrm>
          <a:custGeom>
            <a:avLst/>
            <a:gdLst/>
            <a:ahLst/>
            <a:cxnLst/>
            <a:rect l="l" t="t" r="r" b="b"/>
            <a:pathLst>
              <a:path w="3098159" h="3086100">
                <a:moveTo>
                  <a:pt x="0" y="0"/>
                </a:moveTo>
                <a:lnTo>
                  <a:pt x="3098159" y="0"/>
                </a:lnTo>
                <a:lnTo>
                  <a:pt x="3098159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12" r="-11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70252" y="2455545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0" y="0"/>
                </a:moveTo>
                <a:lnTo>
                  <a:pt x="3086100" y="0"/>
                </a:lnTo>
                <a:lnTo>
                  <a:pt x="3086100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586326" y="3239795"/>
            <a:ext cx="1516304" cy="123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498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237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78391" y="3239795"/>
            <a:ext cx="2232765" cy="123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498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1,233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6260" y="3213878"/>
            <a:ext cx="2197703" cy="1234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1,470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31158" y="3367259"/>
            <a:ext cx="2476100" cy="1007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9"/>
              </a:lnSpc>
            </a:pPr>
            <a:r>
              <a:rPr lang="en-US" sz="5299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16.12%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09733" y="3374727"/>
            <a:ext cx="2455002" cy="105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8"/>
              </a:lnSpc>
            </a:pPr>
            <a:r>
              <a:rPr lang="en-US" sz="5498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37 YRS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96524" y="636727"/>
            <a:ext cx="6828558" cy="1404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39"/>
              </a:lnSpc>
            </a:pPr>
            <a:r>
              <a:rPr lang="en-US" sz="709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HR Metrics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0728" y="5649192"/>
            <a:ext cx="2722245" cy="600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599" b="1">
                <a:solidFill>
                  <a:srgbClr val="CDDDE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 Count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04275" y="5597128"/>
            <a:ext cx="2503256" cy="619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2"/>
              </a:lnSpc>
            </a:pPr>
            <a:r>
              <a:rPr lang="en-US" sz="2599" b="1">
                <a:solidFill>
                  <a:srgbClr val="CDDDE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Attrition Count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36891" y="5530767"/>
            <a:ext cx="2929557" cy="657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2599" b="1">
                <a:solidFill>
                  <a:srgbClr val="CDDDE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Active Employees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48825" y="5664117"/>
            <a:ext cx="3108198" cy="174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CDDDE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Attrition Rate</a:t>
            </a:r>
          </a:p>
          <a:p>
            <a:pPr algn="ctr">
              <a:lnSpc>
                <a:spcPts val="2925"/>
              </a:lnSpc>
            </a:pPr>
            <a:r>
              <a:rPr lang="en-US" sz="2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Percentage of employees who left the company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235352" y="5530767"/>
            <a:ext cx="2025501" cy="657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2599" b="1">
                <a:solidFill>
                  <a:srgbClr val="CDDDE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Age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2612" y="6291967"/>
            <a:ext cx="3000613" cy="778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5"/>
              </a:lnSpc>
            </a:pPr>
            <a:r>
              <a:rPr lang="en-US" sz="2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employees in the company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73192" y="6265297"/>
            <a:ext cx="3382604" cy="40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Peopleleftthecompany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40101" y="6265297"/>
            <a:ext cx="3167844" cy="778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5"/>
              </a:lnSpc>
            </a:pPr>
            <a:r>
              <a:rPr lang="en-US" sz="2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Employees whoarestill working in the company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339108" y="6265297"/>
            <a:ext cx="1813912" cy="40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5"/>
              </a:lnSpc>
            </a:pPr>
            <a:r>
              <a:rPr lang="en-US" sz="2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Typicalage of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114822" y="6636772"/>
            <a:ext cx="2271512" cy="778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5"/>
              </a:lnSpc>
            </a:pPr>
            <a:r>
              <a:rPr lang="en-US" sz="2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employees in the company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</a:blip>
              <a:stretch>
                <a:fillRect t="-80031" b="-8003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384849" y="784403"/>
            <a:ext cx="15874451" cy="3425266"/>
            <a:chOff x="0" y="0"/>
            <a:chExt cx="21165935" cy="45670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165947" cy="4567047"/>
            </a:xfrm>
            <a:custGeom>
              <a:avLst/>
              <a:gdLst/>
              <a:ahLst/>
              <a:cxnLst/>
              <a:rect l="l" t="t" r="r" b="b"/>
              <a:pathLst>
                <a:path w="21165947" h="4567047">
                  <a:moveTo>
                    <a:pt x="0" y="0"/>
                  </a:moveTo>
                  <a:lnTo>
                    <a:pt x="21165947" y="0"/>
                  </a:lnTo>
                  <a:lnTo>
                    <a:pt x="21165947" y="4567047"/>
                  </a:lnTo>
                  <a:lnTo>
                    <a:pt x="0" y="4567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213" b="-7213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699174" y="654386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0"/>
                </a:moveTo>
                <a:lnTo>
                  <a:pt x="133350" y="0"/>
                </a:lnTo>
                <a:lnTo>
                  <a:pt x="133350" y="133350"/>
                </a:lnTo>
                <a:lnTo>
                  <a:pt x="0" y="133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9174" y="707726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0"/>
                </a:moveTo>
                <a:lnTo>
                  <a:pt x="133350" y="0"/>
                </a:lnTo>
                <a:lnTo>
                  <a:pt x="133350" y="133350"/>
                </a:lnTo>
                <a:lnTo>
                  <a:pt x="0" y="133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84849" y="4562094"/>
            <a:ext cx="7126453" cy="978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8"/>
              </a:lnSpc>
            </a:pPr>
            <a:r>
              <a:rPr lang="en-US" sz="4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Attrition by Age Group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32549" y="6224083"/>
            <a:ext cx="8438636" cy="1120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Highest attrition seen in the 25–34 age group. Lower attrition in older (45+) employees.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4849" y="7773429"/>
            <a:ext cx="14072330" cy="11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This shows that mid-age level employees might be leaving due to career growth opportunities, workload, or salary expectations.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</a:blip>
              <a:stretch>
                <a:fillRect t="-10763" b="-1076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980763" y="3446945"/>
            <a:ext cx="6124575" cy="3086100"/>
            <a:chOff x="0" y="0"/>
            <a:chExt cx="8166100" cy="4114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66100" cy="4114800"/>
            </a:xfrm>
            <a:custGeom>
              <a:avLst/>
              <a:gdLst/>
              <a:ahLst/>
              <a:cxnLst/>
              <a:rect l="l" t="t" r="r" b="b"/>
              <a:pathLst>
                <a:path w="8166100" h="4114800">
                  <a:moveTo>
                    <a:pt x="0" y="0"/>
                  </a:moveTo>
                  <a:lnTo>
                    <a:pt x="8166100" y="0"/>
                  </a:lnTo>
                  <a:lnTo>
                    <a:pt x="8166100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8000"/>
              </a:blip>
              <a:stretch>
                <a:fillRect t="-19731" b="-19731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695002" y="308927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5002" y="548957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23527" y="981799"/>
            <a:ext cx="8931021" cy="1189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9"/>
              </a:lnSpc>
            </a:pPr>
            <a:r>
              <a:rPr lang="en-US" sz="6098" b="1" spc="60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Attrition by Gender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7543" y="2715463"/>
            <a:ext cx="8481908" cy="1269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25"/>
              </a:lnSpc>
            </a:pPr>
            <a:r>
              <a:rPr lang="en-US" sz="3399" spc="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Male employees contribute to a higher 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57543" y="3315538"/>
            <a:ext cx="1856156" cy="1269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attrition females.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34056" y="3315538"/>
            <a:ext cx="2507704" cy="668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percentage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49344" y="3315538"/>
            <a:ext cx="2270312" cy="668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compared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7543" y="5115763"/>
            <a:ext cx="8481936" cy="1269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99" spc="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Example: Out of 237 attritions, 150 were male and 87 female.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115" y="6969231"/>
            <a:ext cx="11148521" cy="651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 This indicates HR may need to focus working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47402" y="7495306"/>
            <a:ext cx="14417265" cy="67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8"/>
              </a:lnSpc>
            </a:pPr>
            <a:r>
              <a:rPr lang="en-US" sz="36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more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97762" y="7516063"/>
            <a:ext cx="1324223" cy="651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980617" y="7516063"/>
            <a:ext cx="3616843" cy="668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male-dominated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97459" y="7516063"/>
            <a:ext cx="2364067" cy="668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conditions.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</a:blip>
              <a:stretch>
                <a:fillRect t="-10763" b="-1076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729570" y="3108179"/>
            <a:ext cx="6529730" cy="3429000"/>
            <a:chOff x="0" y="0"/>
            <a:chExt cx="8706307" cy="4572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06358" cy="4572000"/>
            </a:xfrm>
            <a:custGeom>
              <a:avLst/>
              <a:gdLst/>
              <a:ahLst/>
              <a:cxnLst/>
              <a:rect l="l" t="t" r="r" b="b"/>
              <a:pathLst>
                <a:path w="8706358" h="4572000">
                  <a:moveTo>
                    <a:pt x="0" y="0"/>
                  </a:moveTo>
                  <a:lnTo>
                    <a:pt x="8706358" y="0"/>
                  </a:lnTo>
                  <a:lnTo>
                    <a:pt x="8706358" y="4572000"/>
                  </a:lnTo>
                  <a:lnTo>
                    <a:pt x="0" y="457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515" b="-4515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202750" y="3295450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0"/>
                </a:moveTo>
                <a:lnTo>
                  <a:pt x="142875" y="0"/>
                </a:lnTo>
                <a:lnTo>
                  <a:pt x="142875" y="142875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02750" y="4438450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0"/>
                </a:moveTo>
                <a:lnTo>
                  <a:pt x="142875" y="0"/>
                </a:lnTo>
                <a:lnTo>
                  <a:pt x="142875" y="142875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52937" y="2931776"/>
            <a:ext cx="8585425" cy="2360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25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Highest attrition in Life Sciences and Medical fields. Lowest in Human Resources and Technical Degrees.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0325" y="5734107"/>
            <a:ext cx="9547622" cy="177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25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Employees from Life Sciences/medical fields may be leaving for better-paying opportunities in other firms.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5109" y="891616"/>
            <a:ext cx="11384280" cy="1255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Attrition by Education Field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</a:blip>
              <a:stretch>
                <a:fillRect t="-10763" b="-10763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202750" y="4438450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0"/>
                </a:moveTo>
                <a:lnTo>
                  <a:pt x="142875" y="0"/>
                </a:lnTo>
                <a:lnTo>
                  <a:pt x="142875" y="142875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275376" y="3096152"/>
            <a:ext cx="18097728" cy="501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1840" lvl="2" indent="-1097280" algn="l">
              <a:lnSpc>
                <a:spcPts val="20160"/>
              </a:lnSpc>
              <a:buFont typeface="Arial"/>
              <a:buChar char="⚬"/>
            </a:pPr>
            <a:r>
              <a:rPr lang="en-US" sz="14400">
                <a:solidFill>
                  <a:srgbClr val="FFFFFF"/>
                </a:solidFill>
                <a:latin typeface="Elika Gorica"/>
                <a:ea typeface="Elika Gorica"/>
                <a:cs typeface="Elika Gorica"/>
                <a:sym typeface="Elika Gorica"/>
              </a:rPr>
              <a:t>TABULAR Dashboard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1" r="-141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368</Words>
  <Application>Microsoft Office PowerPoint</Application>
  <PresentationFormat>Custom</PresentationFormat>
  <Paragraphs>68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Hammersmith One</vt:lpstr>
      <vt:lpstr>Muli Bold</vt:lpstr>
      <vt:lpstr>Canva Sans</vt:lpstr>
      <vt:lpstr>Canva Sans Bold</vt:lpstr>
      <vt:lpstr>Caladea Italics</vt:lpstr>
      <vt:lpstr>Elika Gorica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DOC-20250909-WA0032.</dc:title>
  <dc:creator>LAXMI SAMPADARAO</dc:creator>
  <cp:lastModifiedBy>LAXMI SAMPADARAO</cp:lastModifiedBy>
  <cp:revision>8</cp:revision>
  <dcterms:created xsi:type="dcterms:W3CDTF">2006-08-16T00:00:00Z</dcterms:created>
  <dcterms:modified xsi:type="dcterms:W3CDTF">2025-09-14T10:04:51Z</dcterms:modified>
  <dc:identifier>DAGy7bpVGAw</dc:identifier>
</cp:coreProperties>
</file>